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84" r:id="rId17"/>
    <p:sldId id="283" r:id="rId18"/>
    <p:sldId id="280" r:id="rId19"/>
    <p:sldId id="275" r:id="rId20"/>
    <p:sldId id="285" r:id="rId21"/>
    <p:sldId id="282" r:id="rId22"/>
    <p:sldId id="271" r:id="rId23"/>
    <p:sldId id="272" r:id="rId24"/>
    <p:sldId id="273" r:id="rId25"/>
    <p:sldId id="278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62D079-7EB2-1B41-803F-333BB6716EA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Concepts" id="{0BD6E31A-8073-B847-A216-096D764E04BC}">
          <p14:sldIdLst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Examples" id="{7BF5BA9C-51EE-CD43-94DE-725DCE2FCEC5}">
          <p14:sldIdLst>
            <p14:sldId id="274"/>
            <p14:sldId id="284"/>
            <p14:sldId id="283"/>
            <p14:sldId id="280"/>
          </p14:sldIdLst>
        </p14:section>
        <p14:section name="Ongoing work" id="{6D25556A-63AC-EB46-A554-1BB856B9CD0B}">
          <p14:sldIdLst>
            <p14:sldId id="275"/>
            <p14:sldId id="285"/>
            <p14:sldId id="282"/>
          </p14:sldIdLst>
        </p14:section>
        <p14:section name="Impact and Outreach" id="{45F0E050-58F9-A447-825B-F071D8C94EB9}">
          <p14:sldIdLst>
            <p14:sldId id="271"/>
            <p14:sldId id="272"/>
            <p14:sldId id="273"/>
            <p14:sldId id="278"/>
          </p14:sldIdLst>
        </p14:section>
        <p14:section name="Conclusion" id="{380BD106-F836-CC41-97E9-1FCCE72A4F1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953635"/>
    <a:srgbClr val="011E39"/>
    <a:srgbClr val="307AB6"/>
    <a:srgbClr val="287FB8"/>
    <a:srgbClr val="C4C4C4"/>
    <a:srgbClr val="FEC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92346" autoAdjust="0"/>
  </p:normalViewPr>
  <p:slideViewPr>
    <p:cSldViewPr snapToGrid="0" snapToObjects="1">
      <p:cViewPr varScale="1">
        <p:scale>
          <a:sx n="152" d="100"/>
          <a:sy n="152" d="100"/>
        </p:scale>
        <p:origin x="85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5CB84-19FB-2A4D-8F75-2FF208A1881D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B1245-2ADA-5B49-8A7A-FD5F95EC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67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1615A-ABF3-D547-95FA-0325E804018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C2540-879B-534D-8439-0BBA823BB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673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45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5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www.freepik.com</a:t>
            </a:r>
            <a:r>
              <a:rPr lang="en-US" dirty="0"/>
              <a:t>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" title="</a:t>
            </a:r>
            <a:r>
              <a:rPr lang="en-US" dirty="0" err="1"/>
              <a:t>Smashicons</a:t>
            </a:r>
            <a:r>
              <a:rPr lang="en-US" dirty="0"/>
              <a:t>"&gt;</a:t>
            </a:r>
            <a:r>
              <a:rPr lang="en-US" dirty="0" err="1"/>
              <a:t>Smashicons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26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is the primary gateway for new users to</a:t>
            </a:r>
            <a:r>
              <a:rPr lang="en-US" baseline="0" dirty="0"/>
              <a:t> learn about the project, read news, and find support resources.</a:t>
            </a:r>
          </a:p>
          <a:p>
            <a:endParaRPr lang="en-US" baseline="0" dirty="0"/>
          </a:p>
          <a:p>
            <a:r>
              <a:rPr lang="en-US" baseline="0" dirty="0"/>
              <a:t>The signac-docs website is the primary technical support resource.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9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3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76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627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57684"/>
            <a:ext cx="8229600" cy="3464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155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6" y="1429907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3162721" y="2312398"/>
            <a:ext cx="285132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03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1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7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3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62994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63232-B873-4F4C-8559-2B7709F523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62994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63232-B873-4F4C-8559-2B7709F523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lide Number Placeholder 6"/>
          <p:cNvSpPr txBox="1">
            <a:spLocks/>
          </p:cNvSpPr>
          <p:nvPr userDrawn="1"/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5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7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4881500"/>
            <a:ext cx="9152820" cy="320748"/>
            <a:chOff x="0" y="6419240"/>
            <a:chExt cx="9152820" cy="427664"/>
          </a:xfrm>
        </p:grpSpPr>
        <p:sp>
          <p:nvSpPr>
            <p:cNvPr id="5" name="Rectangle 4"/>
            <p:cNvSpPr/>
            <p:nvPr/>
          </p:nvSpPr>
          <p:spPr>
            <a:xfrm>
              <a:off x="0" y="6419240"/>
              <a:ext cx="9152820" cy="361261"/>
            </a:xfrm>
            <a:prstGeom prst="rect">
              <a:avLst/>
            </a:prstGeom>
            <a:solidFill>
              <a:srgbClr val="001E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  <a:effectLst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37375" y="6436535"/>
              <a:ext cx="19272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cap="small" dirty="0">
                  <a:solidFill>
                    <a:schemeClr val="bg1"/>
                  </a:solidFill>
                  <a:latin typeface="Palatino"/>
                  <a:cs typeface="Palatino"/>
                </a:rPr>
                <a:t>The Glotzer Group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3278" y="461983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9363232-B873-4F4C-8559-2B7709F523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7C8F6-D750-48B6-AEF1-3AFA6588B7BD}"/>
              </a:ext>
            </a:extLst>
          </p:cNvPr>
          <p:cNvSpPr txBox="1">
            <a:spLocks/>
          </p:cNvSpPr>
          <p:nvPr userDrawn="1"/>
        </p:nvSpPr>
        <p:spPr>
          <a:xfrm>
            <a:off x="7010400" y="46304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744AE0-12A7-D04B-B734-98B9D5D7BC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AD60F2-325A-437E-BB2C-222D520D90A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16782" y="4916755"/>
            <a:ext cx="1862661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jpeg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4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7.png"/><Relationship Id="rId4" Type="http://schemas.openxmlformats.org/officeDocument/2006/relationships/image" Target="../media/image14.emf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7.png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signac/Lobby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signac.io/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://www.signac.io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hyperlink" Target="https://numfocus.org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howcsharp.com/147/pandas.html" TargetMode="External"/><Relationship Id="rId11" Type="http://schemas.openxmlformats.org/officeDocument/2006/relationships/image" Target="../media/image44.jpg"/><Relationship Id="rId5" Type="http://schemas.openxmlformats.org/officeDocument/2006/relationships/hyperlink" Target="https://www.fullstackpython.com/scipy-numpy.html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s://commons.wikimedia.org/wiki/File:NumPy_logo.svg" TargetMode="External"/><Relationship Id="rId9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ignac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825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983" y="3275131"/>
            <a:ext cx="7294034" cy="1585445"/>
          </a:xfrm>
        </p:spPr>
        <p:txBody>
          <a:bodyPr>
            <a:normAutofit/>
          </a:bodyPr>
          <a:lstStyle/>
          <a:p>
            <a:r>
              <a:rPr lang="en-US" u="sng" dirty="0"/>
              <a:t>Vyas Ramasubramani</a:t>
            </a:r>
            <a:r>
              <a:rPr lang="en-US" dirty="0"/>
              <a:t>, Carl S. </a:t>
            </a:r>
            <a:r>
              <a:rPr lang="en-US" dirty="0" err="1"/>
              <a:t>Adorf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Bradley D. Dice, Sharon C. </a:t>
            </a:r>
            <a:r>
              <a:rPr lang="en-US" dirty="0" err="1"/>
              <a:t>Glotzer</a:t>
            </a:r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8" y="363494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21016" y="4252687"/>
            <a:ext cx="291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Glotzer group software stack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signac </a:t>
            </a:r>
            <a:r>
              <a:rPr lang="en-US" sz="2800" dirty="0"/>
              <a:t>integrates easily within your software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09" y="939086"/>
            <a:ext cx="3887923" cy="3355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124" y="1039398"/>
            <a:ext cx="37598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signac is meant to be used as part of any software stack involving simulations, analysis, machine learning, visualization, etc. 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It is most effective where users need a database, but do not want to deal with the overhead of migrating files to and from a network database.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75171" y="3674907"/>
            <a:ext cx="2593725" cy="762446"/>
            <a:chOff x="1450933" y="3797753"/>
            <a:chExt cx="2593725" cy="7624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810" y="3797753"/>
              <a:ext cx="759970" cy="7599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933" y="3800229"/>
              <a:ext cx="759970" cy="75997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688" y="3797753"/>
              <a:ext cx="759970" cy="759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07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0F167-8B6B-49A2-81A1-C3993AE73394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8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7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4651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6889" y="1606372"/>
            <a:ext cx="1575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</a:t>
            </a:r>
            <a:r>
              <a:rPr lang="en-US" sz="1600" b="1" i="1" dirty="0"/>
              <a:t>workflow </a:t>
            </a:r>
            <a:r>
              <a:rPr lang="en-US" sz="1600" i="1" dirty="0"/>
              <a:t>consists of </a:t>
            </a:r>
            <a:r>
              <a:rPr lang="en-US" sz="1600" b="1" i="1" dirty="0"/>
              <a:t>operations, </a:t>
            </a:r>
            <a:r>
              <a:rPr lang="en-US" sz="1600" i="1" dirty="0"/>
              <a:t>linked through condition functions. This forms a directed graph.</a:t>
            </a:r>
          </a:p>
        </p:txBody>
      </p:sp>
    </p:spTree>
    <p:extLst>
      <p:ext uri="{BB962C8B-B14F-4D97-AF65-F5344CB8AC3E}">
        <p14:creationId xmlns:p14="http://schemas.microsoft.com/office/powerpoint/2010/main" val="339287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Top 6 Features Released In Last 12 Months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9088" y="4493154"/>
            <a:ext cx="7586662" cy="341842"/>
          </a:xfrm>
        </p:spPr>
        <p:txBody>
          <a:bodyPr numCol="2">
            <a:normAutofit lnSpcReduction="10000"/>
          </a:bodyPr>
          <a:lstStyle/>
          <a:p>
            <a:r>
              <a:rPr lang="en-US" sz="800" dirty="0"/>
              <a:t>container by </a:t>
            </a:r>
            <a:r>
              <a:rPr lang="en-US" sz="800" dirty="0" err="1"/>
              <a:t>DPIcons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Relational Schema by </a:t>
            </a:r>
            <a:r>
              <a:rPr lang="en-US" sz="800" dirty="0" err="1"/>
              <a:t>Becris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search data by SBTS from the Noun Project</a:t>
            </a:r>
          </a:p>
          <a:p>
            <a:r>
              <a:rPr lang="en-US" sz="800" dirty="0"/>
              <a:t>Workflow by </a:t>
            </a:r>
            <a:r>
              <a:rPr lang="en-US" sz="800" dirty="0" err="1"/>
              <a:t>ProSymbols</a:t>
            </a:r>
            <a:r>
              <a:rPr lang="en-US" sz="800" dirty="0"/>
              <a:t> from the Noun Project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0717" y="2905494"/>
            <a:ext cx="2252662" cy="1436207"/>
            <a:chOff x="361422" y="2820949"/>
            <a:chExt cx="2252662" cy="1436207"/>
          </a:xfrm>
        </p:grpSpPr>
        <p:sp>
          <p:nvSpPr>
            <p:cNvPr id="9" name="TextBox 8"/>
            <p:cNvSpPr txBox="1"/>
            <p:nvPr/>
          </p:nvSpPr>
          <p:spPr>
            <a:xfrm>
              <a:off x="361422" y="2820949"/>
              <a:ext cx="218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One-script Projects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1423" y="3221792"/>
              <a:ext cx="2252661" cy="1035364"/>
              <a:chOff x="319088" y="3085128"/>
              <a:chExt cx="2252661" cy="1035364"/>
            </a:xfrm>
          </p:grpSpPr>
          <p:pic>
            <p:nvPicPr>
              <p:cNvPr id="29" name="Picture 28" descr="py-module cop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085128"/>
                <a:ext cx="924432" cy="10353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5104" y="3141145"/>
                <a:ext cx="1576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Implement</a:t>
                </a:r>
                <a:br>
                  <a:rPr lang="en-US" i="1" dirty="0"/>
                </a:br>
                <a:r>
                  <a:rPr lang="en-US" i="1" dirty="0"/>
                  <a:t>workflows in</a:t>
                </a:r>
                <a:br>
                  <a:rPr lang="en-US" i="1" dirty="0"/>
                </a:br>
                <a:r>
                  <a:rPr lang="en-US" b="1" i="1" dirty="0"/>
                  <a:t>&lt; 10</a:t>
                </a:r>
                <a:r>
                  <a:rPr lang="en-US" i="1" dirty="0"/>
                  <a:t> lines.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644904" y="1195050"/>
            <a:ext cx="2125458" cy="1217405"/>
            <a:chOff x="6319507" y="1110505"/>
            <a:chExt cx="2125458" cy="1217405"/>
          </a:xfrm>
        </p:grpSpPr>
        <p:sp>
          <p:nvSpPr>
            <p:cNvPr id="8" name="TextBox 7"/>
            <p:cNvSpPr txBox="1"/>
            <p:nvPr/>
          </p:nvSpPr>
          <p:spPr>
            <a:xfrm>
              <a:off x="6520761" y="1110505"/>
              <a:ext cx="172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Synchronization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507" y="1501924"/>
              <a:ext cx="2125458" cy="825986"/>
              <a:chOff x="6632701" y="1769434"/>
              <a:chExt cx="1526341" cy="593159"/>
            </a:xfrm>
          </p:grpSpPr>
          <p:pic>
            <p:nvPicPr>
              <p:cNvPr id="20" name="Picture 19" descr="workspac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701" y="1769434"/>
                <a:ext cx="732948" cy="593159"/>
              </a:xfrm>
              <a:prstGeom prst="rect">
                <a:avLst/>
              </a:prstGeom>
            </p:spPr>
          </p:pic>
          <p:pic>
            <p:nvPicPr>
              <p:cNvPr id="21" name="Picture 20" descr="workspac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094" y="1769434"/>
                <a:ext cx="732948" cy="593159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7129767" y="2066013"/>
                <a:ext cx="532567" cy="0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7070279" y="2873745"/>
            <a:ext cx="1274708" cy="1509604"/>
            <a:chOff x="6812962" y="2820949"/>
            <a:chExt cx="1274708" cy="1509604"/>
          </a:xfrm>
        </p:grpSpPr>
        <p:sp>
          <p:nvSpPr>
            <p:cNvPr id="13" name="TextBox 12"/>
            <p:cNvSpPr txBox="1"/>
            <p:nvPr/>
          </p:nvSpPr>
          <p:spPr>
            <a:xfrm>
              <a:off x="6812962" y="282094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Templating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90562" y="3195555"/>
              <a:ext cx="919508" cy="1134998"/>
              <a:chOff x="6301682" y="3340908"/>
              <a:chExt cx="919508" cy="113499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03781" y="4106574"/>
                <a:ext cx="69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jinja2</a:t>
                </a:r>
              </a:p>
            </p:txBody>
          </p:sp>
          <p:pic>
            <p:nvPicPr>
              <p:cNvPr id="37" name="Picture 36" descr="jinja-small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682" y="3340908"/>
                <a:ext cx="919508" cy="868425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3391858" y="1195050"/>
            <a:ext cx="2878149" cy="1293556"/>
            <a:chOff x="3185583" y="1110505"/>
            <a:chExt cx="2878149" cy="1293556"/>
          </a:xfrm>
        </p:grpSpPr>
        <p:pic>
          <p:nvPicPr>
            <p:cNvPr id="18" name="Picture 17" descr="noun_Relational Schema_1677714 copy.pdf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1241336"/>
              <a:ext cx="751418" cy="7118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60" y="1110505"/>
              <a:ext cx="192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Schema Detection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85583" y="1880841"/>
              <a:ext cx="2878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aco"/>
                  <a:cs typeface="Monaco"/>
                </a:rPr>
                <a:t>'T': </a:t>
              </a:r>
              <a:r>
                <a:rPr lang="en-US" sz="1400" dirty="0" err="1">
                  <a:latin typeface="Monaco"/>
                  <a:cs typeface="Monaco"/>
                </a:rPr>
                <a:t>int</a:t>
              </a:r>
              <a:r>
                <a:rPr lang="en-US" sz="1400" dirty="0">
                  <a:latin typeface="Monaco"/>
                  <a:cs typeface="Monaco"/>
                </a:rPr>
                <a:t>([298, 300, 302])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'P': float([0.1, 1.0])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45287" y="2788161"/>
            <a:ext cx="2771290" cy="1534709"/>
            <a:chOff x="3185583" y="2682450"/>
            <a:chExt cx="2771290" cy="1534709"/>
          </a:xfrm>
        </p:grpSpPr>
        <p:grpSp>
          <p:nvGrpSpPr>
            <p:cNvPr id="43" name="Group 42"/>
            <p:cNvGrpSpPr/>
            <p:nvPr/>
          </p:nvGrpSpPr>
          <p:grpSpPr>
            <a:xfrm>
              <a:off x="3631857" y="3237966"/>
              <a:ext cx="1878742" cy="979193"/>
              <a:chOff x="3647881" y="3237966"/>
              <a:chExt cx="1878742" cy="979193"/>
            </a:xfrm>
          </p:grpSpPr>
          <p:pic>
            <p:nvPicPr>
              <p:cNvPr id="32" name="Picture 31" descr="noun_container_927911.pdf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19" y="3294058"/>
                <a:ext cx="1247579" cy="849083"/>
              </a:xfrm>
              <a:prstGeom prst="rect">
                <a:avLst/>
              </a:prstGeom>
            </p:spPr>
          </p:pic>
          <p:pic>
            <p:nvPicPr>
              <p:cNvPr id="35" name="Picture 34" descr="logo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78" y="3237966"/>
                <a:ext cx="808445" cy="808445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  <p:pic>
            <p:nvPicPr>
              <p:cNvPr id="34" name="Picture 33" descr="horizontal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881" y="3833331"/>
                <a:ext cx="1494370" cy="383828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185583" y="2682450"/>
              <a:ext cx="277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Improved Container Support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858671-0958-7F43-B534-F73CA3EEBE3C}"/>
              </a:ext>
            </a:extLst>
          </p:cNvPr>
          <p:cNvGrpSpPr/>
          <p:nvPr/>
        </p:nvGrpSpPr>
        <p:grpSpPr>
          <a:xfrm>
            <a:off x="371585" y="1195050"/>
            <a:ext cx="2643323" cy="1139780"/>
            <a:chOff x="371585" y="1195050"/>
            <a:chExt cx="2643323" cy="11397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DF5C0B-A233-5B49-A337-6F3FA675787E}"/>
                </a:ext>
              </a:extLst>
            </p:cNvPr>
            <p:cNvSpPr txBox="1"/>
            <p:nvPr/>
          </p:nvSpPr>
          <p:spPr>
            <a:xfrm>
              <a:off x="371585" y="1195050"/>
              <a:ext cx="2643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Import/export of data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B1B55EA-585B-1B4E-929E-046B943EB432}"/>
                </a:ext>
              </a:extLst>
            </p:cNvPr>
            <p:cNvGrpSpPr/>
            <p:nvPr/>
          </p:nvGrpSpPr>
          <p:grpSpPr>
            <a:xfrm>
              <a:off x="503555" y="1634894"/>
              <a:ext cx="2186626" cy="699936"/>
              <a:chOff x="275220" y="3473140"/>
              <a:chExt cx="2186626" cy="69993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E6DD4AF-4FA1-CD44-8B9C-FF55074E3A94}"/>
                  </a:ext>
                </a:extLst>
              </p:cNvPr>
              <p:cNvGrpSpPr/>
              <p:nvPr/>
            </p:nvGrpSpPr>
            <p:grpSpPr>
              <a:xfrm>
                <a:off x="330096" y="3531008"/>
                <a:ext cx="2076875" cy="584200"/>
                <a:chOff x="319088" y="3548515"/>
                <a:chExt cx="2076875" cy="584200"/>
              </a:xfrm>
            </p:grpSpPr>
            <p:pic>
              <p:nvPicPr>
                <p:cNvPr id="52" name="Picture 51" descr="root-directory.pdf">
                  <a:extLst>
                    <a:ext uri="{FF2B5EF4-FFF2-40B4-BE49-F238E27FC236}">
                      <a16:creationId xmlns:a16="http://schemas.microsoft.com/office/drawing/2014/main" id="{998BD47E-D9E9-6543-B288-EEF1379B4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088" y="3548515"/>
                  <a:ext cx="584200" cy="584200"/>
                </a:xfrm>
                <a:prstGeom prst="rect">
                  <a:avLst/>
                </a:prstGeom>
              </p:spPr>
            </p:pic>
            <p:pic>
              <p:nvPicPr>
                <p:cNvPr id="53" name="Picture 52" descr="zip.eps">
                  <a:extLst>
                    <a:ext uri="{FF2B5EF4-FFF2-40B4-BE49-F238E27FC236}">
                      <a16:creationId xmlns:a16="http://schemas.microsoft.com/office/drawing/2014/main" id="{B908D908-7D56-0E40-87D4-72F33BE35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1463" y="3548515"/>
                  <a:ext cx="444500" cy="584200"/>
                </a:xfrm>
                <a:prstGeom prst="rect">
                  <a:avLst/>
                </a:prstGeom>
              </p:spPr>
            </p:pic>
            <p:pic>
              <p:nvPicPr>
                <p:cNvPr id="54" name="Picture 53" descr="gzip.eps">
                  <a:extLst>
                    <a:ext uri="{FF2B5EF4-FFF2-40B4-BE49-F238E27FC236}">
                      <a16:creationId xmlns:a16="http://schemas.microsoft.com/office/drawing/2014/main" id="{83C3F384-FA4F-3545-BD4D-8D76407E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3904" y="3548515"/>
                  <a:ext cx="444500" cy="584200"/>
                </a:xfrm>
                <a:prstGeom prst="rect">
                  <a:avLst/>
                </a:prstGeom>
              </p:spPr>
            </p:pic>
            <p:pic>
              <p:nvPicPr>
                <p:cNvPr id="55" name="Picture 54" descr="tar.eps">
                  <a:extLst>
                    <a:ext uri="{FF2B5EF4-FFF2-40B4-BE49-F238E27FC236}">
                      <a16:creationId xmlns:a16="http://schemas.microsoft.com/office/drawing/2014/main" id="{2EF6BC4D-C0A6-3B4C-903C-72C674BCF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6346" y="3548515"/>
                  <a:ext cx="444500" cy="584200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91D3ED5-FC28-AB46-93BE-C0ADA258F254}"/>
                  </a:ext>
                </a:extLst>
              </p:cNvPr>
              <p:cNvSpPr/>
              <p:nvPr/>
            </p:nvSpPr>
            <p:spPr>
              <a:xfrm>
                <a:off x="275220" y="3473140"/>
                <a:ext cx="2186626" cy="69993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951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10DC-9E3A-D34D-9F2E-0A776D6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Jobs and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D049E7-CA2B-B041-BAEC-76940439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Modify state point</a:t>
            </a:r>
            <a:r>
              <a:rPr lang="en-US" sz="2400" dirty="0">
                <a:latin typeface="Monaco" pitchFamily="2" charset="77"/>
              </a:rPr>
              <a:t>: </a:t>
            </a:r>
            <a:r>
              <a:rPr lang="en-US" sz="2400" dirty="0" err="1">
                <a:latin typeface="Monaco" pitchFamily="2" charset="77"/>
              </a:rPr>
              <a:t>job.sp.P</a:t>
            </a:r>
            <a:r>
              <a:rPr lang="en-US" sz="2400" dirty="0">
                <a:latin typeface="Monaco" pitchFamily="2" charset="77"/>
              </a:rPr>
              <a:t> = 5</a:t>
            </a:r>
          </a:p>
          <a:p>
            <a:r>
              <a:rPr lang="en-US" dirty="0"/>
              <a:t>Lightweight storage</a:t>
            </a:r>
            <a:r>
              <a:rPr lang="en-US" sz="2400" dirty="0">
                <a:latin typeface="Monaco" pitchFamily="2" charset="77"/>
              </a:rPr>
              <a:t>: </a:t>
            </a:r>
            <a:r>
              <a:rPr lang="en-US" sz="2400" dirty="0" err="1">
                <a:latin typeface="Monaco" pitchFamily="2" charset="77"/>
              </a:rPr>
              <a:t>job.doc</a:t>
            </a:r>
            <a:r>
              <a:rPr lang="en-US" sz="2400" dirty="0">
                <a:latin typeface="Monaco" pitchFamily="2" charset="77"/>
              </a:rPr>
              <a:t>['count'] = 10</a:t>
            </a:r>
          </a:p>
          <a:p>
            <a:pPr lvl="0"/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Selection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77"/>
              </a:rPr>
              <a:t>project.find_jobs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({'T': 298})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Group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: for a, g in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77"/>
              </a:rPr>
              <a:t>project.groupby</a:t>
            </a:r>
            <a:r>
              <a:rPr lang="en-US" sz="2400" dirty="0">
                <a:solidFill>
                  <a:prstClr val="black"/>
                </a:solidFill>
                <a:latin typeface="Monaco" pitchFamily="2" charset="77"/>
              </a:rPr>
              <a:t>('T'):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155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DADC-844B-E643-B7AB-31C70AB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FlowProjects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0EEB-CA43-1A42-A5E6-CE106CEC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from flow import </a:t>
            </a:r>
            <a:r>
              <a:rPr lang="en-US" dirty="0" err="1">
                <a:latin typeface="Monaco" pitchFamily="2" charset="77"/>
              </a:rPr>
              <a:t>FlowProject</a:t>
            </a: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class </a:t>
            </a:r>
            <a:r>
              <a:rPr lang="en-US" dirty="0" err="1">
                <a:latin typeface="Monaco" pitchFamily="2" charset="77"/>
              </a:rPr>
              <a:t>MyProject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FlowProject</a:t>
            </a:r>
            <a:r>
              <a:rPr lang="en-US" dirty="0">
                <a:latin typeface="Monaco" pitchFamily="2" charset="77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	pass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@</a:t>
            </a:r>
            <a:r>
              <a:rPr lang="en-US" dirty="0" err="1">
                <a:latin typeface="Monaco" pitchFamily="2" charset="77"/>
              </a:rPr>
              <a:t>MyProject.operation</a:t>
            </a: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@</a:t>
            </a:r>
            <a:r>
              <a:rPr lang="en-US" dirty="0" err="1">
                <a:latin typeface="Monaco" pitchFamily="2" charset="77"/>
              </a:rPr>
              <a:t>MyProject.post.true</a:t>
            </a:r>
            <a:r>
              <a:rPr lang="en-US" dirty="0">
                <a:latin typeface="Monaco" pitchFamily="2" charset="77"/>
              </a:rPr>
              <a:t>('finished')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def compute(job):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job.doc.finished</a:t>
            </a:r>
            <a:r>
              <a:rPr lang="en-US" dirty="0">
                <a:latin typeface="Monaco" pitchFamily="2" charset="77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143511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3B41-82F4-144C-BC03-40D3728B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D1D96-71EF-4141-9BD1-E1A5D8B76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9E3F7-5822-6F46-8A9B-CA49E774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2" y="3080201"/>
            <a:ext cx="2758894" cy="1612340"/>
          </a:xfrm>
          <a:prstGeom prst="rect">
            <a:avLst/>
          </a:prstGeom>
        </p:spPr>
      </p:pic>
      <p:pic>
        <p:nvPicPr>
          <p:cNvPr id="13" name="Picture 12" descr="workspace.pdf"/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181242"/>
            <a:ext cx="2089312" cy="16908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</a:t>
            </a:r>
          </a:p>
        </p:txBody>
      </p:sp>
      <p:pic>
        <p:nvPicPr>
          <p:cNvPr id="6" name="Picture 5" descr="workspa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3" y="1391799"/>
            <a:ext cx="1899138" cy="15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391800"/>
            <a:ext cx="566611" cy="5666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0100" y="895454"/>
            <a:ext cx="4461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handling of </a:t>
            </a:r>
            <a:r>
              <a:rPr lang="en-US" sz="1600" b="1" dirty="0"/>
              <a:t>dynamically </a:t>
            </a:r>
            <a:r>
              <a:rPr lang="en-US" sz="1600" dirty="0"/>
              <a:t>growing data spaces for improved support of </a:t>
            </a:r>
            <a:r>
              <a:rPr lang="en-US" sz="1600" b="1" dirty="0"/>
              <a:t>optimization</a:t>
            </a:r>
            <a:r>
              <a:rPr lang="en-US" sz="1600" dirty="0"/>
              <a:t> workflows.</a:t>
            </a:r>
          </a:p>
        </p:txBody>
      </p:sp>
      <p:pic>
        <p:nvPicPr>
          <p:cNvPr id="22" name="Picture 21" descr="workflow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59" y="1845577"/>
            <a:ext cx="2397082" cy="102732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6187179" y="1040348"/>
            <a:ext cx="1399163" cy="1299562"/>
            <a:chOff x="6187179" y="1040348"/>
            <a:chExt cx="1399163" cy="1299562"/>
          </a:xfrm>
        </p:grpSpPr>
        <p:grpSp>
          <p:nvGrpSpPr>
            <p:cNvPr id="99" name="Group 98"/>
            <p:cNvGrpSpPr/>
            <p:nvPr/>
          </p:nvGrpSpPr>
          <p:grpSpPr>
            <a:xfrm>
              <a:off x="6288662" y="1121506"/>
              <a:ext cx="1196196" cy="1137246"/>
              <a:chOff x="6300061" y="1107058"/>
              <a:chExt cx="1196196" cy="1137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00061" y="1107058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write_log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00061" y="1517210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snapshot()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00061" y="1927361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git</a:t>
                </a:r>
                <a:r>
                  <a:rPr lang="en-US" sz="1400" dirty="0"/>
                  <a:t> commit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87179" y="1040348"/>
              <a:ext cx="1399163" cy="12995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4862" y="1704081"/>
            <a:ext cx="2752317" cy="1258754"/>
            <a:chOff x="3434862" y="1886994"/>
            <a:chExt cx="2752317" cy="12587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3862104" y="1905875"/>
              <a:ext cx="0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34862" y="1905875"/>
              <a:ext cx="2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34864" y="1905875"/>
              <a:ext cx="2752315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170811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727006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074791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1406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586329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142525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86329" y="3145747"/>
              <a:ext cx="1385927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89191" y="1905875"/>
              <a:ext cx="0" cy="12398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571274" y="2962834"/>
            <a:ext cx="2963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Execution hooks</a:t>
            </a:r>
            <a:r>
              <a:rPr lang="en-US" sz="1600" dirty="0"/>
              <a:t> allow consistent tracking of all operations that manipulate the data space.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8622355" y="1938185"/>
            <a:ext cx="0" cy="1440147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7744837" y="1238249"/>
            <a:ext cx="1125626" cy="699936"/>
            <a:chOff x="7744837" y="966375"/>
            <a:chExt cx="1125626" cy="6999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7821630" y="1024243"/>
              <a:ext cx="972040" cy="584200"/>
              <a:chOff x="7804800" y="1031956"/>
              <a:chExt cx="972040" cy="584200"/>
            </a:xfrm>
          </p:grpSpPr>
          <p:pic>
            <p:nvPicPr>
              <p:cNvPr id="28" name="Picture 27" descr="txt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4800" y="1031956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29" name="Picture 28" descr="json-file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340" y="1031956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744837" y="966375"/>
              <a:ext cx="1125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3835" y="2462212"/>
            <a:ext cx="20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b="1" dirty="0"/>
              <a:t>operations log</a:t>
            </a:r>
            <a:r>
              <a:rPr lang="en-US" sz="1600" dirty="0"/>
              <a:t> can be used to generate a graph of actions.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86342" y="1376383"/>
            <a:ext cx="158495" cy="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2517168" y="2238222"/>
            <a:ext cx="753618" cy="669571"/>
            <a:chOff x="2619841" y="2315349"/>
            <a:chExt cx="524232" cy="465767"/>
          </a:xfrm>
        </p:grpSpPr>
        <p:pic>
          <p:nvPicPr>
            <p:cNvPr id="114" name="Picture 113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41" y="2315349"/>
              <a:ext cx="438864" cy="355163"/>
            </a:xfrm>
            <a:prstGeom prst="rect">
              <a:avLst/>
            </a:prstGeom>
          </p:spPr>
        </p:pic>
        <p:pic>
          <p:nvPicPr>
            <p:cNvPr id="120" name="Picture 119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25" y="2370651"/>
              <a:ext cx="438864" cy="355163"/>
            </a:xfrm>
            <a:prstGeom prst="rect">
              <a:avLst/>
            </a:prstGeom>
          </p:spPr>
        </p:pic>
        <p:pic>
          <p:nvPicPr>
            <p:cNvPr id="121" name="Picture 120" descr="workspac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09" y="2425953"/>
              <a:ext cx="438864" cy="355163"/>
            </a:xfrm>
            <a:prstGeom prst="rect">
              <a:avLst/>
            </a:prstGeom>
          </p:spPr>
        </p:pic>
      </p:grpSp>
      <p:cxnSp>
        <p:nvCxnSpPr>
          <p:cNvPr id="124" name="Elbow Connector 123"/>
          <p:cNvCxnSpPr/>
          <p:nvPr/>
        </p:nvCxnSpPr>
        <p:spPr>
          <a:xfrm>
            <a:off x="1679703" y="1795828"/>
            <a:ext cx="1259953" cy="793370"/>
          </a:xfrm>
          <a:prstGeom prst="bentConnector3">
            <a:avLst>
              <a:gd name="adj1" fmla="val 36638"/>
            </a:avLst>
          </a:prstGeom>
          <a:ln>
            <a:solidFill>
              <a:srgbClr val="771B19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82380" y="1475510"/>
            <a:ext cx="178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Cross-project links</a:t>
            </a:r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6130" y="225875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anose="020B0509030404040204" pitchFamily="49" charset="0"/>
              </a:rPr>
              <a:t>signac://</a:t>
            </a:r>
            <a:r>
              <a:rPr lang="is-IS" sz="1200" dirty="0">
                <a:solidFill>
                  <a:schemeClr val="accent2"/>
                </a:solidFill>
                <a:latin typeface="Monaco" panose="020B0509030404040204" pitchFamily="49" charset="0"/>
              </a:rPr>
              <a:t>…</a:t>
            </a:r>
            <a:endParaRPr lang="en-US" sz="1200" dirty="0">
              <a:solidFill>
                <a:schemeClr val="accent2"/>
              </a:solidFill>
              <a:latin typeface="Monaco" panose="020B05090304040402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66130" y="1704081"/>
            <a:ext cx="1204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complex data spaces.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14"/>
          </p:nvPr>
        </p:nvSpPr>
        <p:spPr>
          <a:xfrm>
            <a:off x="319087" y="4664075"/>
            <a:ext cx="7717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Icons made by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Smashicons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Freepik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www.flaticon.com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are licensed by CC BY3.0. Image from 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www.neonscience.org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/about-hdf5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625627-55E9-402D-AC9A-E91693A19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1630" y="3423568"/>
            <a:ext cx="1064092" cy="106409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AE72E7-DAD5-7C42-BF74-FB96A60CCC2A}"/>
              </a:ext>
            </a:extLst>
          </p:cNvPr>
          <p:cNvCxnSpPr>
            <a:cxnSpLocks/>
          </p:cNvCxnSpPr>
          <p:nvPr/>
        </p:nvCxnSpPr>
        <p:spPr>
          <a:xfrm>
            <a:off x="1149163" y="2535751"/>
            <a:ext cx="0" cy="757458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23E7A57-CEED-AD47-9620-991F8A3DCEAD}"/>
              </a:ext>
            </a:extLst>
          </p:cNvPr>
          <p:cNvSpPr txBox="1"/>
          <p:nvPr/>
        </p:nvSpPr>
        <p:spPr>
          <a:xfrm>
            <a:off x="2578529" y="4294417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Monaco"/>
                <a:cs typeface="Monaco"/>
              </a:rPr>
              <a:t>job.data</a:t>
            </a:r>
            <a:r>
              <a:rPr lang="en-US" sz="1200" dirty="0">
                <a:latin typeface="Monaco"/>
                <a:cs typeface="Monaco"/>
              </a:rPr>
              <a:t>[rand] = </a:t>
            </a:r>
            <a:r>
              <a:rPr lang="en-US" sz="1200" dirty="0" err="1">
                <a:latin typeface="Monaco"/>
                <a:cs typeface="Monaco"/>
              </a:rPr>
              <a:t>np.random.rand</a:t>
            </a:r>
            <a:r>
              <a:rPr lang="en-US" sz="1200" dirty="0">
                <a:latin typeface="Monaco"/>
                <a:cs typeface="Monaco"/>
              </a:rPr>
              <a:t>(</a:t>
            </a:r>
            <a:r>
              <a:rPr lang="en-US" sz="1200" dirty="0" err="1">
                <a:latin typeface="Monaco"/>
                <a:cs typeface="Monaco"/>
              </a:rPr>
              <a:t>int</a:t>
            </a:r>
            <a:r>
              <a:rPr lang="en-US" sz="1200" dirty="0">
                <a:latin typeface="Monaco"/>
                <a:cs typeface="Monaco"/>
              </a:rPr>
              <a:t>(1e8))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39DA42-EA23-2143-8DB8-0496242E4DEA}"/>
              </a:ext>
            </a:extLst>
          </p:cNvPr>
          <p:cNvSpPr txBox="1"/>
          <p:nvPr/>
        </p:nvSpPr>
        <p:spPr>
          <a:xfrm>
            <a:off x="2578529" y="4009378"/>
            <a:ext cx="2963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Easily store data in </a:t>
            </a:r>
            <a:r>
              <a:rPr lang="en-US" sz="1600" b="1" dirty="0"/>
              <a:t>HDF5 files</a:t>
            </a:r>
          </a:p>
        </p:txBody>
      </p:sp>
    </p:spTree>
    <p:extLst>
      <p:ext uri="{BB962C8B-B14F-4D97-AF65-F5344CB8AC3E}">
        <p14:creationId xmlns:p14="http://schemas.microsoft.com/office/powerpoint/2010/main" val="3760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3" grpId="0"/>
      <p:bldP spid="70" grpId="0"/>
      <p:bldP spid="134" grpId="0"/>
      <p:bldP spid="112" grpId="0"/>
      <p:bldP spid="71" grpId="0"/>
      <p:bldP spid="60" grpId="0"/>
      <p:bldP spid="61" grpId="0"/>
      <p:bldP spid="6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</p:spTree>
    <p:extLst>
      <p:ext uri="{BB962C8B-B14F-4D97-AF65-F5344CB8AC3E}">
        <p14:creationId xmlns:p14="http://schemas.microsoft.com/office/powerpoint/2010/main" val="3620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rkspace.pdf">
            <a:extLst>
              <a:ext uri="{FF2B5EF4-FFF2-40B4-BE49-F238E27FC236}">
                <a16:creationId xmlns:a16="http://schemas.microsoft.com/office/drawing/2014/main" id="{FEE4173F-FE54-413B-8589-5C11CFA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3" y="1922419"/>
            <a:ext cx="3107128" cy="25145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C3CF352-B516-47D1-88EB-3E6F562FBB74}"/>
              </a:ext>
            </a:extLst>
          </p:cNvPr>
          <p:cNvSpPr/>
          <p:nvPr/>
        </p:nvSpPr>
        <p:spPr>
          <a:xfrm>
            <a:off x="2009265" y="3149986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CF8D4-3AA0-4710-A94B-2334F19DF42A}"/>
              </a:ext>
            </a:extLst>
          </p:cNvPr>
          <p:cNvSpPr/>
          <p:nvPr/>
        </p:nvSpPr>
        <p:spPr>
          <a:xfrm>
            <a:off x="2392652" y="3543517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6D43B-DCE2-43EE-9184-7D7E2729557B}"/>
              </a:ext>
            </a:extLst>
          </p:cNvPr>
          <p:cNvSpPr/>
          <p:nvPr/>
        </p:nvSpPr>
        <p:spPr>
          <a:xfrm>
            <a:off x="2738085" y="2944169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3B92C-CDF1-459B-BEEA-3E8E81696518}"/>
              </a:ext>
            </a:extLst>
          </p:cNvPr>
          <p:cNvSpPr/>
          <p:nvPr/>
        </p:nvSpPr>
        <p:spPr>
          <a:xfrm>
            <a:off x="2389567" y="307086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3EF90-CDAF-4FB9-B718-AC8E23808250}"/>
              </a:ext>
            </a:extLst>
          </p:cNvPr>
          <p:cNvSpPr/>
          <p:nvPr/>
        </p:nvSpPr>
        <p:spPr>
          <a:xfrm>
            <a:off x="2248300" y="332698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10D98-1BBA-4DF1-95D2-ADBAC69A475D}"/>
              </a:ext>
            </a:extLst>
          </p:cNvPr>
          <p:cNvSpPr/>
          <p:nvPr/>
        </p:nvSpPr>
        <p:spPr>
          <a:xfrm>
            <a:off x="2632223" y="3296216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A3E043-5803-4B50-8D29-C27210BCC913}"/>
              </a:ext>
            </a:extLst>
          </p:cNvPr>
          <p:cNvSpPr/>
          <p:nvPr/>
        </p:nvSpPr>
        <p:spPr>
          <a:xfrm>
            <a:off x="2440261" y="3208277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80DF6-73B4-4D9E-ABF3-399FB19EEB87}"/>
              </a:ext>
            </a:extLst>
          </p:cNvPr>
          <p:cNvSpPr/>
          <p:nvPr/>
        </p:nvSpPr>
        <p:spPr>
          <a:xfrm>
            <a:off x="2368084" y="3277788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DAD27-5E39-44E5-B1EC-576F27BF3CC1}"/>
              </a:ext>
            </a:extLst>
          </p:cNvPr>
          <p:cNvSpPr/>
          <p:nvPr/>
        </p:nvSpPr>
        <p:spPr>
          <a:xfrm>
            <a:off x="2461742" y="3290534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F0B04-C0C8-4CD8-9022-947ED28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446168" cy="633392"/>
          </a:xfrm>
        </p:spPr>
        <p:txBody>
          <a:bodyPr>
            <a:noAutofit/>
          </a:bodyPr>
          <a:lstStyle/>
          <a:p>
            <a:r>
              <a:rPr lang="en-US" sz="3600" dirty="0"/>
              <a:t>Automated </a:t>
            </a:r>
            <a:r>
              <a:rPr lang="en-US" sz="3600" b="1" dirty="0"/>
              <a:t>Machine Learning</a:t>
            </a:r>
            <a:r>
              <a:rPr lang="en-US" sz="3600" dirty="0"/>
              <a:t>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04A3-167C-4399-A70F-3C53F6A73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prioritized exploration in high dimensional spaces</a:t>
            </a:r>
          </a:p>
          <a:p>
            <a:r>
              <a:rPr lang="en-US" dirty="0"/>
              <a:t>distribution across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5D889-6387-4E71-8983-5327B544B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1355368"/>
          </a:xfrm>
        </p:spPr>
        <p:txBody>
          <a:bodyPr/>
          <a:lstStyle/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 data spaces are suited for complex optimization tasks</a:t>
            </a:r>
          </a:p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signac-flow adds new jobs from previously learned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F6F02-5335-420D-B82C-B397ACB3A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b="1" dirty="0"/>
              <a:t>dynamic </a:t>
            </a:r>
            <a:r>
              <a:rPr lang="en-US" dirty="0"/>
              <a:t>workflows...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727AA7-E615-4EAF-A244-9653AE794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</p:spPr>
        <p:txBody>
          <a:bodyPr>
            <a:normAutofit fontScale="92500"/>
          </a:bodyPr>
          <a:lstStyle/>
          <a:p>
            <a:r>
              <a:rPr lang="en-US" dirty="0"/>
              <a:t>... to distributed, iterative </a:t>
            </a:r>
            <a:r>
              <a:rPr lang="en-US" b="1" dirty="0"/>
              <a:t>exploration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FFC48-69B6-4282-BE28-370BB2F74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Relational Schema by </a:t>
            </a:r>
            <a:r>
              <a:rPr lang="en-US" dirty="0" err="1"/>
              <a:t>Becris</a:t>
            </a:r>
            <a:r>
              <a:rPr lang="en-US" dirty="0"/>
              <a:t> from the Noun Project</a:t>
            </a:r>
          </a:p>
        </p:txBody>
      </p:sp>
      <p:pic>
        <p:nvPicPr>
          <p:cNvPr id="22" name="Picture 21" descr="noun_Relational Schema_1677714 copy.pdf">
            <a:extLst>
              <a:ext uri="{FF2B5EF4-FFF2-40B4-BE49-F238E27FC236}">
                <a16:creationId xmlns:a16="http://schemas.microsoft.com/office/drawing/2014/main" id="{C6EB73E4-11B9-447B-BFAE-B65076EE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5" y="2565714"/>
            <a:ext cx="1607130" cy="152254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4318000" y="1066995"/>
            <a:ext cx="560917" cy="3021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build="p"/>
      <p:bldP spid="8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0836-7974-5541-96C5-CC1A10E3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Future: </a:t>
            </a:r>
            <a:r>
              <a:rPr lang="en-US" dirty="0" err="1"/>
              <a:t>signac</a:t>
            </a:r>
            <a:r>
              <a:rPr lang="en-US" dirty="0"/>
              <a:t> 2.0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8EE1D-0B7A-8147-BC9A-53CDBE55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iteration over arbitrary folder indexes</a:t>
            </a:r>
          </a:p>
          <a:p>
            <a:r>
              <a:rPr lang="en-US" dirty="0"/>
              <a:t>Optimize for flat project workspaces</a:t>
            </a:r>
          </a:p>
          <a:p>
            <a:r>
              <a:rPr lang="en-US" dirty="0"/>
              <a:t>Unify approach for </a:t>
            </a:r>
            <a:r>
              <a:rPr lang="en-US" dirty="0" err="1"/>
              <a:t>signac</a:t>
            </a:r>
            <a:r>
              <a:rPr lang="en-US" dirty="0"/>
              <a:t> projects and less structured directories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BB7340-34AD-7747-B354-840FF5011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0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E53BF-225E-4640-95BE-2D1CF19B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</a:t>
            </a:r>
            <a:r>
              <a:rPr lang="en-US" b="1" dirty="0"/>
              <a:t>signac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F5A0E-FFF7-468E-BAB1-13022C902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use by several research groups across the country, especially in materials science and molecular simulations</a:t>
            </a:r>
          </a:p>
          <a:p>
            <a:pPr lvl="1"/>
            <a:r>
              <a:rPr lang="en-US" dirty="0"/>
              <a:t>Princeton, Vanderbilt, Boise State, Air Force Research Laboratory, ...</a:t>
            </a:r>
          </a:p>
          <a:p>
            <a:r>
              <a:rPr lang="en-US" dirty="0"/>
              <a:t>30,000+ downloads of </a:t>
            </a:r>
            <a:r>
              <a:rPr lang="en-US" b="1" dirty="0"/>
              <a:t>signac</a:t>
            </a:r>
            <a:r>
              <a:rPr lang="en-US" dirty="0"/>
              <a:t> &amp; </a:t>
            </a:r>
            <a:r>
              <a:rPr lang="en-US" b="1" dirty="0"/>
              <a:t>signac-flow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r>
              <a:rPr lang="en-US" dirty="0"/>
              <a:t>Actively used on projects with thousands of jobs and terabytes of data</a:t>
            </a:r>
          </a:p>
          <a:p>
            <a:r>
              <a:rPr lang="en-US" b="1" dirty="0"/>
              <a:t>signac-flow</a:t>
            </a:r>
            <a:r>
              <a:rPr lang="en-US" dirty="0"/>
              <a:t> has built-in support for XSEDE and INCITE clusters, and adaptable templates for any SLURM/TORQUE/LSF scheduler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3B5268-D719-4E11-B82A-1997F02A3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4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3CB9-FF22-ED4F-AAFF-736A2BC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B0A38B-96C3-7C44-A95A-814127D1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E57A-2C17-4F4C-912D-F938EDFB0D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94188"/>
            <a:ext cx="2133600" cy="274637"/>
          </a:xfrm>
        </p:spPr>
        <p:txBody>
          <a:bodyPr/>
          <a:lstStyle/>
          <a:p>
            <a:fld id="{1D744AE0-12A7-D04B-B734-98B9D5D7BCFB}" type="slidenum">
              <a:rPr lang="en-US" smtClean="0"/>
              <a:t>23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253ED-9361-494F-B4BA-AC09AF1B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" y="3168509"/>
            <a:ext cx="2018508" cy="134567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39CC51E-AFC3-484A-88D6-56794E92E5FB}"/>
              </a:ext>
            </a:extLst>
          </p:cNvPr>
          <p:cNvGrpSpPr/>
          <p:nvPr/>
        </p:nvGrpSpPr>
        <p:grpSpPr>
          <a:xfrm>
            <a:off x="888459" y="933302"/>
            <a:ext cx="3890512" cy="2809355"/>
            <a:chOff x="3196653" y="1430142"/>
            <a:chExt cx="3230273" cy="2332596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39789-B995-574F-A141-35F06A0C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653" y="1430142"/>
              <a:ext cx="3230273" cy="233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9BED4C-9B9F-5247-9BC5-927B8F96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414" y="1444245"/>
              <a:ext cx="1700100" cy="672955"/>
            </a:xfrm>
            <a:prstGeom prst="rect">
              <a:avLst/>
            </a:prstGeom>
            <a:effectLst>
              <a:glow rad="177800">
                <a:schemeClr val="bg1">
                  <a:alpha val="69000"/>
                </a:schemeClr>
              </a:glo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0F4EA0-CAEE-6F46-939E-F3D1CF486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30" y="957185"/>
            <a:ext cx="1403315" cy="140331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C2B6F-7FEB-374D-AAAA-CC8E2DA8294B}"/>
              </a:ext>
            </a:extLst>
          </p:cNvPr>
          <p:cNvGrpSpPr/>
          <p:nvPr/>
        </p:nvGrpSpPr>
        <p:grpSpPr>
          <a:xfrm>
            <a:off x="2788682" y="2465809"/>
            <a:ext cx="3678155" cy="2082492"/>
            <a:chOff x="3159088" y="2358879"/>
            <a:chExt cx="3678155" cy="2082492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235D5-B8EC-4849-B1A0-1E0C76AB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9088" y="2369344"/>
              <a:ext cx="3678155" cy="20720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26EC5-CACC-7F41-BC2B-35AD622AD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979" b="29193"/>
            <a:stretch/>
          </p:blipFill>
          <p:spPr>
            <a:xfrm>
              <a:off x="4933873" y="2358879"/>
              <a:ext cx="1903370" cy="79615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955F9E-66CB-B649-ADF6-967BB35E4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953" y="3128659"/>
            <a:ext cx="1757835" cy="1377451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C9B81-A21E-EE45-AF91-7E0727EB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588" y="1199779"/>
            <a:ext cx="1702667" cy="1999728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17" name="Picture 16" descr="miccom-logo-backgroung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279" y="72364"/>
            <a:ext cx="1483921" cy="4142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6721B9-563A-407E-817F-B48C69E1E847}"/>
              </a:ext>
            </a:extLst>
          </p:cNvPr>
          <p:cNvSpPr txBox="1"/>
          <p:nvPr/>
        </p:nvSpPr>
        <p:spPr>
          <a:xfrm>
            <a:off x="894174" y="3494223"/>
            <a:ext cx="71555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721 views</a:t>
            </a:r>
          </a:p>
        </p:txBody>
      </p:sp>
    </p:spTree>
    <p:extLst>
      <p:ext uri="{BB962C8B-B14F-4D97-AF65-F5344CB8AC3E}">
        <p14:creationId xmlns:p14="http://schemas.microsoft.com/office/powerpoint/2010/main" val="115811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3392"/>
          </a:xfrm>
        </p:spPr>
        <p:txBody>
          <a:bodyPr>
            <a:noAutofit/>
          </a:bodyPr>
          <a:lstStyle/>
          <a:p>
            <a:r>
              <a:rPr lang="en-US" sz="3200" dirty="0"/>
              <a:t>News, Documentation &amp; Chat Room Support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75438" y="885079"/>
            <a:ext cx="3185046" cy="3828465"/>
            <a:chOff x="919730" y="885079"/>
            <a:chExt cx="3185046" cy="38284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30" y="1215028"/>
              <a:ext cx="3185046" cy="3498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27732" y="885079"/>
              <a:ext cx="21690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>
                  <a:hlinkClick r:id="rId4"/>
                </a:rPr>
                <a:t>www.signac.io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965" y="894148"/>
            <a:ext cx="3333297" cy="3820231"/>
            <a:chOff x="4761088" y="910231"/>
            <a:chExt cx="3333297" cy="38202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2738"/>
            <a:stretch/>
          </p:blipFill>
          <p:spPr>
            <a:xfrm>
              <a:off x="5122047" y="1254411"/>
              <a:ext cx="2761470" cy="3476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4761088" y="910231"/>
              <a:ext cx="3333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 err="1">
                  <a:hlinkClick r:id="rId6"/>
                </a:rPr>
                <a:t>docs.signac.io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8" r="5994"/>
          <a:stretch/>
        </p:blipFill>
        <p:spPr>
          <a:xfrm>
            <a:off x="5912640" y="1317291"/>
            <a:ext cx="3042762" cy="2730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041262" y="884221"/>
            <a:ext cx="3088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80"/>
              </a:spcBef>
            </a:pPr>
            <a:r>
              <a:rPr lang="en-US" dirty="0">
                <a:hlinkClick r:id="rId8"/>
              </a:rPr>
              <a:t>https://gitter.im/signac/Lobby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1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8"/>
            <a:ext cx="8491323" cy="633392"/>
          </a:xfrm>
        </p:spPr>
        <p:txBody>
          <a:bodyPr>
            <a:noAutofit/>
          </a:bodyPr>
          <a:lstStyle/>
          <a:p>
            <a:r>
              <a:rPr lang="en-US" sz="2600" b="1" dirty="0"/>
              <a:t>Sustainability</a:t>
            </a:r>
            <a:r>
              <a:rPr lang="en-US" sz="2600" dirty="0"/>
              <a:t>: Anchor within the Scientific Python Ecosystem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85533" y="4496298"/>
            <a:ext cx="7586662" cy="425450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hlinkClick r:id="rId3"/>
              </a:rPr>
              <a:t>https://numfocus.org/</a:t>
            </a:r>
            <a:endParaRPr lang="en-US" dirty="0"/>
          </a:p>
          <a:p>
            <a:r>
              <a:rPr lang="en-US" dirty="0">
                <a:hlinkClick r:id="rId4"/>
              </a:rPr>
              <a:t>https://commons.wikimedia.org/wiki/File:NumPy_logo.svg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https://www.fullstackpython.com/scipy-numpy.html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http://www.howcsharp.com/147/pandas.html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4CF9A2-FD4F-A444-A5C9-2441188FEB8B}"/>
              </a:ext>
            </a:extLst>
          </p:cNvPr>
          <p:cNvGrpSpPr/>
          <p:nvPr/>
        </p:nvGrpSpPr>
        <p:grpSpPr>
          <a:xfrm>
            <a:off x="1340652" y="1058516"/>
            <a:ext cx="5764383" cy="3026467"/>
            <a:chOff x="417863" y="1267950"/>
            <a:chExt cx="5764383" cy="3026467"/>
          </a:xfrm>
        </p:grpSpPr>
        <p:pic>
          <p:nvPicPr>
            <p:cNvPr id="7" name="Picture 6" descr="NumFocus_LR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67" y="2514757"/>
              <a:ext cx="2308601" cy="770481"/>
            </a:xfrm>
            <a:prstGeom prst="rect">
              <a:avLst/>
            </a:prstGeom>
          </p:spPr>
        </p:pic>
        <p:pic>
          <p:nvPicPr>
            <p:cNvPr id="8" name="Picture 7" descr="signac_logo.pdf"/>
            <p:cNvPicPr>
              <a:picLocks noChangeAspect="1"/>
            </p:cNvPicPr>
            <p:nvPr/>
          </p:nvPicPr>
          <p:blipFill>
            <a:blip r:embed="rId8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724" y="1275145"/>
              <a:ext cx="759970" cy="759970"/>
            </a:xfrm>
            <a:prstGeom prst="rect">
              <a:avLst/>
            </a:prstGeom>
          </p:spPr>
        </p:pic>
        <p:pic>
          <p:nvPicPr>
            <p:cNvPr id="11" name="Picture 10" descr="signac_logo.pdf"/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724" y="1275145"/>
              <a:ext cx="759970" cy="75997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rot="5400000">
              <a:off x="4971920" y="2246730"/>
              <a:ext cx="280819" cy="14953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451459" y="2330724"/>
              <a:ext cx="280819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V="1">
              <a:off x="1949068" y="2256260"/>
              <a:ext cx="280819" cy="14953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NumPy_logo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63" y="2924037"/>
              <a:ext cx="1840548" cy="729094"/>
            </a:xfrm>
            <a:prstGeom prst="rect">
              <a:avLst/>
            </a:prstGeom>
          </p:spPr>
        </p:pic>
        <p:pic>
          <p:nvPicPr>
            <p:cNvPr id="25" name="Picture 24" descr="scipy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52" y="3575094"/>
              <a:ext cx="1810431" cy="719323"/>
            </a:xfrm>
            <a:prstGeom prst="rect">
              <a:avLst/>
            </a:prstGeom>
          </p:spPr>
        </p:pic>
        <p:pic>
          <p:nvPicPr>
            <p:cNvPr id="26" name="Picture 25" descr="pandas-300x300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1" y="2892191"/>
              <a:ext cx="965405" cy="965405"/>
            </a:xfrm>
            <a:prstGeom prst="rect">
              <a:avLst/>
            </a:prstGeom>
          </p:spPr>
        </p:pic>
        <p:pic>
          <p:nvPicPr>
            <p:cNvPr id="45" name="Picture 44" descr="signac_dashboard_logo.pdf"/>
            <p:cNvPicPr>
              <a:picLocks noChangeAspect="1"/>
            </p:cNvPicPr>
            <p:nvPr/>
          </p:nvPicPr>
          <p:blipFill>
            <a:blip r:embed="rId1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045" y="1272669"/>
              <a:ext cx="759970" cy="759970"/>
            </a:xfrm>
            <a:prstGeom prst="rect">
              <a:avLst/>
            </a:prstGeom>
          </p:spPr>
        </p:pic>
        <p:pic>
          <p:nvPicPr>
            <p:cNvPr id="46" name="Picture 45" descr="signac_dashboard_logo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045" y="1272669"/>
              <a:ext cx="759970" cy="75997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D446463-D7E0-AB48-8F85-A496F8917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50394" y="1267950"/>
              <a:ext cx="759970" cy="759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15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50179" y="3544271"/>
            <a:ext cx="4120944" cy="910817"/>
            <a:chOff x="4100420" y="3455732"/>
            <a:chExt cx="4740492" cy="1047750"/>
          </a:xfrm>
        </p:grpSpPr>
        <p:pic>
          <p:nvPicPr>
            <p:cNvPr id="8" name="Picture 7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9" name="Picture 8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57200" y="1170293"/>
            <a:ext cx="3748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signac</a:t>
            </a:r>
            <a:r>
              <a:rPr lang="en-US" sz="1400" dirty="0"/>
              <a:t> is a product of the Glotzer Group at the University of Michigan. Development and deployment supported by UM and 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early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85647"/>
            <a:ext cx="3748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www.signac.io</a:t>
            </a:r>
            <a:endParaRPr lang="en-US" sz="4400" u="sng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181" y="1186088"/>
            <a:ext cx="4036621" cy="2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7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Workflow2.pdf">
            <a:extLst>
              <a:ext uri="{FF2B5EF4-FFF2-40B4-BE49-F238E27FC236}">
                <a16:creationId xmlns:a16="http://schemas.microsoft.com/office/drawing/2014/main" id="{EBABEB98-C705-4C84-A157-31BAAAFD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576405" y="1223570"/>
            <a:ext cx="3307096" cy="27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5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framework, JCMS 146, 220-229, 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6" y="1267209"/>
            <a:ext cx="2593725" cy="259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1819" y="1303035"/>
            <a:ext cx="5304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lightweight, application-agnostic </a:t>
            </a:r>
            <a:r>
              <a:rPr lang="en-US" sz="2400" b="1" u="sng" dirty="0"/>
              <a:t>software framework</a:t>
            </a:r>
            <a:r>
              <a:rPr lang="en-US" sz="2400" b="1" dirty="0"/>
              <a:t> that unobtrusively helps users manage and scale file-based workflows, facilitating data reuse, sharing, and reproducibility.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81818" y="3844185"/>
            <a:ext cx="26160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www.signac.io</a:t>
            </a:r>
            <a:endParaRPr lang="en-US" sz="3200" u="sng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1818" y="3358440"/>
            <a:ext cx="57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2/3  |  open source BSD-3 | install with pip 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80944"/>
      </p:ext>
    </p:extLst>
  </p:cSld>
  <p:clrMapOvr>
    <a:masterClrMapping/>
  </p:clrMapOvr>
</p:sld>
</file>

<file path=ppt/theme/theme1.xml><?xml version="1.0" encoding="utf-8"?>
<a:theme xmlns:a="http://schemas.openxmlformats.org/drawingml/2006/main" name="GlotzerTheme 16-9">
  <a:themeElements>
    <a:clrScheme name="Custom 3">
      <a:dk1>
        <a:sysClr val="windowText" lastClr="000000"/>
      </a:dk1>
      <a:lt1>
        <a:sysClr val="window" lastClr="FFFFFF"/>
      </a:lt1>
      <a:dk2>
        <a:srgbClr val="011E3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EC40E"/>
      </a:accent6>
      <a:hlink>
        <a:srgbClr val="013565"/>
      </a:hlink>
      <a:folHlink>
        <a:srgbClr val="01356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8730</TotalTime>
  <Words>1941</Words>
  <Application>Microsoft Macintosh PowerPoint</Application>
  <PresentationFormat>On-screen Show (16:9)</PresentationFormat>
  <Paragraphs>211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Monaco</vt:lpstr>
      <vt:lpstr>Palatino</vt:lpstr>
      <vt:lpstr>GlotzerTheme 16-9</vt:lpstr>
      <vt:lpstr>Data and Workflow Management with the signac Framework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The signac Framework</vt:lpstr>
      <vt:lpstr>signac integrates easily within your software stack</vt:lpstr>
      <vt:lpstr>Data (signac) and Workflow (signac-flow) Management</vt:lpstr>
      <vt:lpstr>Data (signac) and Workflow (signac-flow) Management</vt:lpstr>
      <vt:lpstr>Data (signac) and Workflow (signac-flow) Management</vt:lpstr>
      <vt:lpstr>Data (signac) and Workflow (signac-flow) Management</vt:lpstr>
      <vt:lpstr>Top 6 Features Released In Last 12 Months</vt:lpstr>
      <vt:lpstr>Working with Jobs and Projects</vt:lpstr>
      <vt:lpstr>Working with FlowProjects</vt:lpstr>
      <vt:lpstr>LIVE DEMO</vt:lpstr>
      <vt:lpstr>Latest Development</vt:lpstr>
      <vt:lpstr>Automated Machine Learning Workflows</vt:lpstr>
      <vt:lpstr>The Future: signac 2.0</vt:lpstr>
      <vt:lpstr>Impact of signac</vt:lpstr>
      <vt:lpstr>Community Building</vt:lpstr>
      <vt:lpstr>News, Documentation &amp; Chat Room Support</vt:lpstr>
      <vt:lpstr>Sustainability: Anchor within the Scientific Python Ecosystem</vt:lpstr>
      <vt:lpstr>Thank you!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Chemical Engineering</dc:creator>
  <cp:lastModifiedBy>Microsoft Office User</cp:lastModifiedBy>
  <cp:revision>161</cp:revision>
  <cp:lastPrinted>2014-02-27T18:58:39Z</cp:lastPrinted>
  <dcterms:created xsi:type="dcterms:W3CDTF">2014-02-26T20:05:02Z</dcterms:created>
  <dcterms:modified xsi:type="dcterms:W3CDTF">2019-01-22T23:38:04Z</dcterms:modified>
</cp:coreProperties>
</file>